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6"/>
  </p:notesMasterIdLst>
  <p:sldIdLst>
    <p:sldId id="292" r:id="rId4"/>
    <p:sldId id="263" r:id="rId5"/>
    <p:sldId id="286" r:id="rId7"/>
    <p:sldId id="274" r:id="rId8"/>
    <p:sldId id="287" r:id="rId9"/>
    <p:sldId id="289" r:id="rId10"/>
    <p:sldId id="280" r:id="rId11"/>
    <p:sldId id="290" r:id="rId12"/>
    <p:sldId id="279" r:id="rId13"/>
    <p:sldId id="282" r:id="rId14"/>
    <p:sldId id="283" r:id="rId15"/>
    <p:sldId id="291" r:id="rId16"/>
    <p:sldId id="284" r:id="rId17"/>
    <p:sldId id="26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13T17:21:04.61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81AA3-F967-48A2-85E1-110EDDBF15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547BD-0AB6-4D42-8877-4CDEDAAB7E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8E47DD-9C73-4A3D-9977-77D6EB161DE4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EC314BE-878E-48CF-B67D-87AF2AA73CBC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/>
          <a:lstStyle/>
          <a:p>
            <a:fld id="{A50ECBEB-8597-4EA4-9D29-E1D7025CFAA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3F797746-5315-42E5-8715-B385B7B51A4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稿定设计</a:t>
            </a:r>
            <a:r>
              <a:rPr lang="en-US" altLang="zh-CN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——</a:t>
            </a:r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让设计更简单！</a:t>
            </a:r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3F797746-5315-42E5-8715-B385B7B51A4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稿定设计</a:t>
            </a:r>
            <a:r>
              <a:rPr lang="en-US" altLang="zh-CN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——</a:t>
            </a:r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让设计更简单！</a:t>
            </a:r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-196850"/>
            <a:ext cx="12746037" cy="7207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4024313"/>
            <a:ext cx="6096000" cy="2447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183188"/>
            <a:ext cx="4767263" cy="167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4705350"/>
            <a:ext cx="12938125" cy="2152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6" name="文本框 2"/>
          <p:cNvSpPr txBox="1"/>
          <p:nvPr/>
        </p:nvSpPr>
        <p:spPr>
          <a:xfrm>
            <a:off x="323850" y="2447925"/>
            <a:ext cx="11893550" cy="193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FontTx/>
            </a:pPr>
            <a:r>
              <a:rPr lang="zh-CN" altLang="en-US" sz="4000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理学院研究生党支部与计算机爱好者协会团支部</a:t>
            </a:r>
            <a:endParaRPr lang="zh-CN" altLang="en-US" sz="4000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buFontTx/>
            </a:pPr>
            <a:r>
              <a:rPr lang="zh-CN" altLang="en-US" sz="4000" b="1" dirty="0">
                <a:solidFill>
                  <a:srgbClr val="000066"/>
                </a:solidFill>
                <a:latin typeface="微软雅黑" panose="020B0503020204020204" charset="-122"/>
                <a:ea typeface="微软雅黑" panose="020B0503020204020204" charset="-122"/>
              </a:rPr>
              <a:t>“融合发展 提质增效”报告会</a:t>
            </a:r>
            <a:endParaRPr lang="zh-CN" altLang="en-US" sz="4000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7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513" y="333375"/>
            <a:ext cx="1703387" cy="1706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38" y="346075"/>
            <a:ext cx="1668462" cy="1693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09245" y="240030"/>
            <a:ext cx="12145645" cy="1053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问题三：已知海域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长宽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坡度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，海域中心点海水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，海域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，换能器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开角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，设计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长度最短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满足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重叠率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要求，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覆盖整个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海域的测线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227060" y="1235710"/>
            <a:ext cx="3609340" cy="5067300"/>
            <a:chOff x="12956" y="1946"/>
            <a:chExt cx="5684" cy="7980"/>
          </a:xfrm>
        </p:grpSpPr>
        <p:sp>
          <p:nvSpPr>
            <p:cNvPr id="12" name="文本框 11"/>
            <p:cNvSpPr txBox="1"/>
            <p:nvPr/>
          </p:nvSpPr>
          <p:spPr>
            <a:xfrm>
              <a:off x="12956" y="2952"/>
              <a:ext cx="5684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观察重叠率与侧线方向夹角间的变化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规律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箭头: 右 12"/>
            <p:cNvSpPr/>
            <p:nvPr/>
          </p:nvSpPr>
          <p:spPr>
            <a:xfrm rot="5400000">
              <a:off x="15238" y="4684"/>
              <a:ext cx="748" cy="6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72" y="5484"/>
              <a:ext cx="3821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猜想并验证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结论的合理性</a:t>
              </a:r>
              <a:endPara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4553" y="1946"/>
              <a:ext cx="2332" cy="7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提取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模型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箭头: 右 12"/>
            <p:cNvSpPr/>
            <p:nvPr/>
          </p:nvSpPr>
          <p:spPr>
            <a:xfrm rot="5400000">
              <a:off x="15238" y="7396"/>
              <a:ext cx="748" cy="6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725" y="8425"/>
              <a:ext cx="441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代入问题二结论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得出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结果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十字星 10"/>
          <p:cNvSpPr/>
          <p:nvPr/>
        </p:nvSpPr>
        <p:spPr>
          <a:xfrm>
            <a:off x="8295640" y="3575685"/>
            <a:ext cx="694690" cy="767080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27025" y="1293495"/>
            <a:ext cx="7747000" cy="4717415"/>
            <a:chOff x="515" y="2037"/>
            <a:chExt cx="12200" cy="7429"/>
          </a:xfrm>
        </p:grpSpPr>
        <p:grpSp>
          <p:nvGrpSpPr>
            <p:cNvPr id="14" name="组合 13"/>
            <p:cNvGrpSpPr/>
            <p:nvPr/>
          </p:nvGrpSpPr>
          <p:grpSpPr>
            <a:xfrm>
              <a:off x="515" y="2576"/>
              <a:ext cx="12200" cy="6890"/>
              <a:chOff x="515" y="2576"/>
              <a:chExt cx="12200" cy="689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15" y="2576"/>
                <a:ext cx="6840" cy="689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55" y="2576"/>
                <a:ext cx="5360" cy="6890"/>
              </a:xfrm>
              <a:prstGeom prst="rect">
                <a:avLst/>
              </a:prstGeom>
            </p:spPr>
          </p:pic>
        </p:grpSp>
        <p:sp>
          <p:nvSpPr>
            <p:cNvPr id="39" name="矩形 38"/>
            <p:cNvSpPr/>
            <p:nvPr/>
          </p:nvSpPr>
          <p:spPr>
            <a:xfrm>
              <a:off x="4613" y="2037"/>
              <a:ext cx="2950" cy="110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论文写作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23215" y="165100"/>
            <a:ext cx="11769725" cy="864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问题四：给出海水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满足要求的测线，并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指标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560705" y="2252980"/>
            <a:ext cx="8893175" cy="4209415"/>
            <a:chOff x="883" y="3548"/>
            <a:chExt cx="14005" cy="662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13" y="3548"/>
              <a:ext cx="7075" cy="662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" y="3564"/>
              <a:ext cx="6930" cy="661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560705" y="908050"/>
            <a:ext cx="11322685" cy="2956560"/>
            <a:chOff x="883" y="1430"/>
            <a:chExt cx="17831" cy="4656"/>
          </a:xfrm>
        </p:grpSpPr>
        <p:sp>
          <p:nvSpPr>
            <p:cNvPr id="11" name="文本框 10"/>
            <p:cNvSpPr txBox="1"/>
            <p:nvPr/>
          </p:nvSpPr>
          <p:spPr>
            <a:xfrm>
              <a:off x="883" y="2199"/>
              <a:ext cx="4894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Step1</a:t>
              </a: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根据数据拟合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            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海底大致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形状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765" y="2240"/>
              <a:ext cx="5695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根据坡面特点分割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坡面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两部分）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658" y="2290"/>
              <a:ext cx="605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分别</a:t>
              </a:r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近似计算两坡面</a:t>
              </a:r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坡度</a:t>
              </a:r>
              <a:endPara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366" y="1430"/>
              <a:ext cx="2332" cy="7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解析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题目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箭头: 右 28"/>
            <p:cNvSpPr/>
            <p:nvPr/>
          </p:nvSpPr>
          <p:spPr>
            <a:xfrm>
              <a:off x="5992" y="2415"/>
              <a:ext cx="812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31" name="箭头: 右 30"/>
            <p:cNvSpPr/>
            <p:nvPr/>
          </p:nvSpPr>
          <p:spPr>
            <a:xfrm>
              <a:off x="11884" y="2439"/>
              <a:ext cx="812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9" name="箭头: 右 30"/>
            <p:cNvSpPr/>
            <p:nvPr/>
          </p:nvSpPr>
          <p:spPr>
            <a:xfrm rot="5400000">
              <a:off x="16482" y="3451"/>
              <a:ext cx="812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320" y="4500"/>
              <a:ext cx="3394" cy="15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利用问题三</a:t>
              </a:r>
              <a:endPara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所得公式</a:t>
              </a:r>
              <a:endPara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确定测线</a:t>
              </a:r>
              <a:r>
                <a:rPr lang="zh-CN" altLang="en-US" sz="24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分布</a:t>
              </a:r>
              <a:endPara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23215" y="165100"/>
            <a:ext cx="1176972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问题四：给出海水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数据，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满足要求的测线，并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指标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778510" y="946150"/>
            <a:ext cx="4546600" cy="5365115"/>
            <a:chOff x="1226" y="1490"/>
            <a:chExt cx="7160" cy="8449"/>
          </a:xfrm>
        </p:grpSpPr>
        <p:sp>
          <p:nvSpPr>
            <p:cNvPr id="20" name="矩形 19"/>
            <p:cNvSpPr/>
            <p:nvPr/>
          </p:nvSpPr>
          <p:spPr>
            <a:xfrm>
              <a:off x="3192" y="9231"/>
              <a:ext cx="2332" cy="7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解析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题目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26" y="3800"/>
              <a:ext cx="7160" cy="53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84" y="1490"/>
              <a:ext cx="6643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对不良结果进行分析，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结合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题目，给出合理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解释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为后续解题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做铺垫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50230" y="1134110"/>
            <a:ext cx="5579745" cy="5177155"/>
            <a:chOff x="8898" y="1786"/>
            <a:chExt cx="8787" cy="8153"/>
          </a:xfrm>
        </p:grpSpPr>
        <p:sp>
          <p:nvSpPr>
            <p:cNvPr id="15" name="文本框 14"/>
            <p:cNvSpPr txBox="1"/>
            <p:nvPr/>
          </p:nvSpPr>
          <p:spPr>
            <a:xfrm>
              <a:off x="10486" y="8439"/>
              <a:ext cx="6972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Step2</a:t>
              </a:r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: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利用前三问结论带入得出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结果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8898" y="5664"/>
              <a:ext cx="1122" cy="69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617" y="1786"/>
              <a:ext cx="4780" cy="104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论文写作（以漏测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海域面积为例）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45" y="3345"/>
              <a:ext cx="7341" cy="48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12192000" cy="894080"/>
            <a:chOff x="0" y="0"/>
            <a:chExt cx="19200" cy="1408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9200" cy="14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9" y="198"/>
              <a:ext cx="656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6E2D6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模型的进一步探讨：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6E2D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8775" y="3117850"/>
            <a:ext cx="10407015" cy="3503930"/>
            <a:chOff x="565" y="4910"/>
            <a:chExt cx="16389" cy="5518"/>
          </a:xfrm>
        </p:grpSpPr>
        <p:sp>
          <p:nvSpPr>
            <p:cNvPr id="7" name="文本框 6"/>
            <p:cNvSpPr txBox="1"/>
            <p:nvPr/>
          </p:nvSpPr>
          <p:spPr>
            <a:xfrm>
              <a:off x="565" y="6304"/>
              <a:ext cx="78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模型的</a:t>
              </a:r>
              <a:r>
                <a:rPr lang="zh-CN" altLang="en-US" sz="28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优缺点及改进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：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46" y="4910"/>
              <a:ext cx="6709" cy="551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8" y="7128"/>
              <a:ext cx="6530" cy="330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59080" y="1211580"/>
            <a:ext cx="4955540" cy="2684780"/>
            <a:chOff x="408" y="1908"/>
            <a:chExt cx="7804" cy="4228"/>
          </a:xfrm>
        </p:grpSpPr>
        <p:sp>
          <p:nvSpPr>
            <p:cNvPr id="19" name="文本框 18"/>
            <p:cNvSpPr txBox="1"/>
            <p:nvPr/>
          </p:nvSpPr>
          <p:spPr>
            <a:xfrm>
              <a:off x="408" y="1908"/>
              <a:ext cx="780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模型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检验：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" y="2532"/>
              <a:ext cx="6441" cy="36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67000" y="2115820"/>
            <a:ext cx="6858000" cy="2272665"/>
            <a:chOff x="4200" y="3332"/>
            <a:chExt cx="10800" cy="3579"/>
          </a:xfrm>
        </p:grpSpPr>
        <p:grpSp>
          <p:nvGrpSpPr>
            <p:cNvPr id="2" name="组合 1"/>
            <p:cNvGrpSpPr/>
            <p:nvPr/>
          </p:nvGrpSpPr>
          <p:grpSpPr>
            <a:xfrm>
              <a:off x="4200" y="3429"/>
              <a:ext cx="10800" cy="3482"/>
              <a:chOff x="4200" y="3429"/>
              <a:chExt cx="10800" cy="3482"/>
            </a:xfrm>
          </p:grpSpPr>
          <p:sp>
            <p:nvSpPr>
              <p:cNvPr id="6" name="爱设计-1"/>
              <p:cNvSpPr txBox="1"/>
              <p:nvPr/>
            </p:nvSpPr>
            <p:spPr>
              <a:xfrm>
                <a:off x="4590" y="3429"/>
                <a:ext cx="10020" cy="27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C0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阿里巴巴普惠体 2.0 95 ExtraBold" panose="00020600040101010101" pitchFamily="18" charset="-122"/>
                  </a:rPr>
                  <a:t>谢谢大家</a:t>
                </a:r>
                <a:endParaRPr kumimoji="0" lang="zh-CN" alt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3C06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 2.0 95 ExtraBold" panose="00020600040101010101" pitchFamily="18" charset="-122"/>
                </a:endParaRPr>
              </a:p>
            </p:txBody>
          </p:sp>
          <p:sp>
            <p:nvSpPr>
              <p:cNvPr id="7" name="爱设计-2"/>
              <p:cNvSpPr txBox="1"/>
              <p:nvPr/>
            </p:nvSpPr>
            <p:spPr>
              <a:xfrm>
                <a:off x="4200" y="6135"/>
                <a:ext cx="10800" cy="7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C0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阿里巴巴普惠体 2.0 35 Thin" panose="00020600040101010101" pitchFamily="18" charset="-122"/>
                    <a:cs typeface="Times New Roman" panose="02020603050405020304" pitchFamily="18" charset="0"/>
                  </a:rPr>
                  <a:t>Thank you very much for your attention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C0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阿里巴巴普惠体 2.0 35 Thin" panose="00020600040101010101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爱设计-14"/>
            <p:cNvSpPr/>
            <p:nvPr/>
          </p:nvSpPr>
          <p:spPr>
            <a:xfrm rot="1452482">
              <a:off x="14009" y="3332"/>
              <a:ext cx="688" cy="688"/>
            </a:xfrm>
            <a:custGeom>
              <a:avLst/>
              <a:gdLst>
                <a:gd name="connsiteX0" fmla="*/ 450726 w 912016"/>
                <a:gd name="connsiteY0" fmla="*/ 0 h 912016"/>
                <a:gd name="connsiteX1" fmla="*/ 461291 w 912016"/>
                <a:gd name="connsiteY1" fmla="*/ 0 h 912016"/>
                <a:gd name="connsiteX2" fmla="*/ 459805 w 912016"/>
                <a:gd name="connsiteY2" fmla="*/ 14741 h 912016"/>
                <a:gd name="connsiteX3" fmla="*/ 896176 w 912016"/>
                <a:gd name="connsiteY3" fmla="*/ 451112 h 912016"/>
                <a:gd name="connsiteX4" fmla="*/ 912016 w 912016"/>
                <a:gd name="connsiteY4" fmla="*/ 449515 h 912016"/>
                <a:gd name="connsiteX5" fmla="*/ 912016 w 912016"/>
                <a:gd name="connsiteY5" fmla="*/ 462502 h 912016"/>
                <a:gd name="connsiteX6" fmla="*/ 896176 w 912016"/>
                <a:gd name="connsiteY6" fmla="*/ 460905 h 912016"/>
                <a:gd name="connsiteX7" fmla="*/ 459805 w 912016"/>
                <a:gd name="connsiteY7" fmla="*/ 897276 h 912016"/>
                <a:gd name="connsiteX8" fmla="*/ 461291 w 912016"/>
                <a:gd name="connsiteY8" fmla="*/ 912016 h 912016"/>
                <a:gd name="connsiteX9" fmla="*/ 450726 w 912016"/>
                <a:gd name="connsiteY9" fmla="*/ 912016 h 912016"/>
                <a:gd name="connsiteX10" fmla="*/ 452212 w 912016"/>
                <a:gd name="connsiteY10" fmla="*/ 897276 h 912016"/>
                <a:gd name="connsiteX11" fmla="*/ 15841 w 912016"/>
                <a:gd name="connsiteY11" fmla="*/ 460905 h 912016"/>
                <a:gd name="connsiteX12" fmla="*/ 0 w 912016"/>
                <a:gd name="connsiteY12" fmla="*/ 462502 h 912016"/>
                <a:gd name="connsiteX13" fmla="*/ 0 w 912016"/>
                <a:gd name="connsiteY13" fmla="*/ 449515 h 912016"/>
                <a:gd name="connsiteX14" fmla="*/ 15841 w 912016"/>
                <a:gd name="connsiteY14" fmla="*/ 451112 h 912016"/>
                <a:gd name="connsiteX15" fmla="*/ 452212 w 912016"/>
                <a:gd name="connsiteY15" fmla="*/ 14741 h 91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2016" h="912016">
                  <a:moveTo>
                    <a:pt x="450726" y="0"/>
                  </a:moveTo>
                  <a:lnTo>
                    <a:pt x="461291" y="0"/>
                  </a:lnTo>
                  <a:lnTo>
                    <a:pt x="459805" y="14741"/>
                  </a:lnTo>
                  <a:cubicBezTo>
                    <a:pt x="459805" y="255742"/>
                    <a:pt x="655175" y="451112"/>
                    <a:pt x="896176" y="451112"/>
                  </a:cubicBezTo>
                  <a:lnTo>
                    <a:pt x="912016" y="449515"/>
                  </a:lnTo>
                  <a:lnTo>
                    <a:pt x="912016" y="462502"/>
                  </a:lnTo>
                  <a:lnTo>
                    <a:pt x="896176" y="460905"/>
                  </a:lnTo>
                  <a:cubicBezTo>
                    <a:pt x="655175" y="460905"/>
                    <a:pt x="459805" y="656275"/>
                    <a:pt x="459805" y="897276"/>
                  </a:cubicBezTo>
                  <a:lnTo>
                    <a:pt x="461291" y="912016"/>
                  </a:lnTo>
                  <a:lnTo>
                    <a:pt x="450726" y="912016"/>
                  </a:lnTo>
                  <a:lnTo>
                    <a:pt x="452212" y="897276"/>
                  </a:lnTo>
                  <a:cubicBezTo>
                    <a:pt x="452212" y="656275"/>
                    <a:pt x="256842" y="460905"/>
                    <a:pt x="15841" y="460905"/>
                  </a:cubicBezTo>
                  <a:lnTo>
                    <a:pt x="0" y="462502"/>
                  </a:lnTo>
                  <a:lnTo>
                    <a:pt x="0" y="449515"/>
                  </a:lnTo>
                  <a:lnTo>
                    <a:pt x="15841" y="451112"/>
                  </a:lnTo>
                  <a:cubicBezTo>
                    <a:pt x="256842" y="451112"/>
                    <a:pt x="452212" y="255742"/>
                    <a:pt x="452212" y="147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0" name="爱设计-15"/>
          <p:cNvSpPr/>
          <p:nvPr/>
        </p:nvSpPr>
        <p:spPr>
          <a:xfrm rot="1452482">
            <a:off x="9324682" y="2082581"/>
            <a:ext cx="172530" cy="172530"/>
          </a:xfrm>
          <a:custGeom>
            <a:avLst/>
            <a:gdLst>
              <a:gd name="connsiteX0" fmla="*/ 450726 w 912016"/>
              <a:gd name="connsiteY0" fmla="*/ 0 h 912016"/>
              <a:gd name="connsiteX1" fmla="*/ 461291 w 912016"/>
              <a:gd name="connsiteY1" fmla="*/ 0 h 912016"/>
              <a:gd name="connsiteX2" fmla="*/ 459805 w 912016"/>
              <a:gd name="connsiteY2" fmla="*/ 14741 h 912016"/>
              <a:gd name="connsiteX3" fmla="*/ 896176 w 912016"/>
              <a:gd name="connsiteY3" fmla="*/ 451112 h 912016"/>
              <a:gd name="connsiteX4" fmla="*/ 912016 w 912016"/>
              <a:gd name="connsiteY4" fmla="*/ 449515 h 912016"/>
              <a:gd name="connsiteX5" fmla="*/ 912016 w 912016"/>
              <a:gd name="connsiteY5" fmla="*/ 462502 h 912016"/>
              <a:gd name="connsiteX6" fmla="*/ 896176 w 912016"/>
              <a:gd name="connsiteY6" fmla="*/ 460905 h 912016"/>
              <a:gd name="connsiteX7" fmla="*/ 459805 w 912016"/>
              <a:gd name="connsiteY7" fmla="*/ 897276 h 912016"/>
              <a:gd name="connsiteX8" fmla="*/ 461291 w 912016"/>
              <a:gd name="connsiteY8" fmla="*/ 912016 h 912016"/>
              <a:gd name="connsiteX9" fmla="*/ 450726 w 912016"/>
              <a:gd name="connsiteY9" fmla="*/ 912016 h 912016"/>
              <a:gd name="connsiteX10" fmla="*/ 452212 w 912016"/>
              <a:gd name="connsiteY10" fmla="*/ 897276 h 912016"/>
              <a:gd name="connsiteX11" fmla="*/ 15841 w 912016"/>
              <a:gd name="connsiteY11" fmla="*/ 460905 h 912016"/>
              <a:gd name="connsiteX12" fmla="*/ 0 w 912016"/>
              <a:gd name="connsiteY12" fmla="*/ 462502 h 912016"/>
              <a:gd name="connsiteX13" fmla="*/ 0 w 912016"/>
              <a:gd name="connsiteY13" fmla="*/ 449515 h 912016"/>
              <a:gd name="connsiteX14" fmla="*/ 15841 w 912016"/>
              <a:gd name="connsiteY14" fmla="*/ 451112 h 912016"/>
              <a:gd name="connsiteX15" fmla="*/ 452212 w 912016"/>
              <a:gd name="connsiteY15" fmla="*/ 14741 h 9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016" h="912016">
                <a:moveTo>
                  <a:pt x="450726" y="0"/>
                </a:moveTo>
                <a:lnTo>
                  <a:pt x="461291" y="0"/>
                </a:lnTo>
                <a:lnTo>
                  <a:pt x="459805" y="14741"/>
                </a:lnTo>
                <a:cubicBezTo>
                  <a:pt x="459805" y="255742"/>
                  <a:pt x="655175" y="451112"/>
                  <a:pt x="896176" y="451112"/>
                </a:cubicBezTo>
                <a:lnTo>
                  <a:pt x="912016" y="449515"/>
                </a:lnTo>
                <a:lnTo>
                  <a:pt x="912016" y="462502"/>
                </a:lnTo>
                <a:lnTo>
                  <a:pt x="896176" y="460905"/>
                </a:lnTo>
                <a:cubicBezTo>
                  <a:pt x="655175" y="460905"/>
                  <a:pt x="459805" y="656275"/>
                  <a:pt x="459805" y="897276"/>
                </a:cubicBezTo>
                <a:lnTo>
                  <a:pt x="461291" y="912016"/>
                </a:lnTo>
                <a:lnTo>
                  <a:pt x="450726" y="912016"/>
                </a:lnTo>
                <a:lnTo>
                  <a:pt x="452212" y="897276"/>
                </a:lnTo>
                <a:cubicBezTo>
                  <a:pt x="452212" y="656275"/>
                  <a:pt x="256842" y="460905"/>
                  <a:pt x="15841" y="460905"/>
                </a:cubicBezTo>
                <a:lnTo>
                  <a:pt x="0" y="462502"/>
                </a:lnTo>
                <a:lnTo>
                  <a:pt x="0" y="449515"/>
                </a:lnTo>
                <a:lnTo>
                  <a:pt x="15841" y="451112"/>
                </a:lnTo>
                <a:cubicBezTo>
                  <a:pt x="256842" y="451112"/>
                  <a:pt x="452212" y="255742"/>
                  <a:pt x="452212" y="14741"/>
                </a:cubicBezTo>
                <a:close/>
              </a:path>
            </a:pathLst>
          </a:custGeom>
          <a:solidFill>
            <a:schemeClr val="accent1"/>
          </a:solidFill>
          <a:ln w="63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爱设计-1"/>
          <p:cNvSpPr txBox="1"/>
          <p:nvPr/>
        </p:nvSpPr>
        <p:spPr>
          <a:xfrm>
            <a:off x="1162050" y="3159621"/>
            <a:ext cx="9867900" cy="2769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95 ExtraBold" panose="00020600040101010101" pitchFamily="18" charset="-122"/>
              </a:rPr>
              <a:t>21</a:t>
            </a:r>
            <a:r>
              <a:rPr lang="zh-CN" altLang="en-US" sz="4000" b="1" spc="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2.0 95 ExtraBold" panose="00020600040101010101" pitchFamily="18" charset="-122"/>
              </a:rPr>
              <a:t>数学赵子钦</a:t>
            </a:r>
            <a:endParaRPr lang="en-US" altLang="zh-CN" sz="4000" b="1" spc="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2.0 95 ExtraBold" panose="00020600040101010101" pitchFamily="18" charset="-122"/>
              </a:rPr>
              <a:t>理学院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2.0 95 ExtraBold" panose="00020600040101010101" pitchFamily="18" charset="-122"/>
              </a:rPr>
              <a:t>数学与应用数学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sz="4000" spc="0" dirty="0">
                <a:solidFill>
                  <a:schemeClr val="accent1"/>
                </a:solidFill>
                <a:latin typeface="Times New Roman" panose="02020603050405020304" pitchFamily="18" charset="0"/>
                <a:ea typeface="阿里巴巴普惠体 2.0 35 Thin" panose="00020600040101010101" pitchFamily="18" charset="-122"/>
                <a:cs typeface="Times New Roman" panose="02020603050405020304" pitchFamily="18" charset="0"/>
              </a:rPr>
              <a:t>2021-1</a:t>
            </a:r>
            <a:endParaRPr lang="en-US" altLang="zh-CN" sz="3600" spc="0" dirty="0">
              <a:solidFill>
                <a:schemeClr val="accent1"/>
              </a:solidFill>
              <a:latin typeface="Times New Roman" panose="02020603050405020304" pitchFamily="18" charset="0"/>
              <a:ea typeface="阿里巴巴普惠体 2.0 35 Thin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" name="爱设计-4"/>
          <p:cNvSpPr/>
          <p:nvPr/>
        </p:nvSpPr>
        <p:spPr>
          <a:xfrm>
            <a:off x="11520978" y="6503131"/>
            <a:ext cx="58550" cy="5855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爱设计-5"/>
          <p:cNvSpPr/>
          <p:nvPr/>
        </p:nvSpPr>
        <p:spPr>
          <a:xfrm>
            <a:off x="11430542" y="6503131"/>
            <a:ext cx="58550" cy="58550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2" name="爱设计-6"/>
          <p:cNvSpPr/>
          <p:nvPr/>
        </p:nvSpPr>
        <p:spPr>
          <a:xfrm>
            <a:off x="11340105" y="6503131"/>
            <a:ext cx="58550" cy="58550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爱设计-7"/>
          <p:cNvSpPr/>
          <p:nvPr/>
        </p:nvSpPr>
        <p:spPr>
          <a:xfrm>
            <a:off x="11249668" y="6503131"/>
            <a:ext cx="58550" cy="58550"/>
          </a:xfrm>
          <a:prstGeom prst="ellipse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爱设计-8"/>
          <p:cNvCxnSpPr/>
          <p:nvPr/>
        </p:nvCxnSpPr>
        <p:spPr>
          <a:xfrm>
            <a:off x="11636338" y="6532406"/>
            <a:ext cx="121592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5" name="爱设计-9"/>
          <p:cNvSpPr/>
          <p:nvPr/>
        </p:nvSpPr>
        <p:spPr>
          <a:xfrm rot="18900000">
            <a:off x="11664956" y="6489922"/>
            <a:ext cx="84968" cy="84968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爱设计-13"/>
          <p:cNvSpPr txBox="1"/>
          <p:nvPr/>
        </p:nvSpPr>
        <p:spPr>
          <a:xfrm>
            <a:off x="240195" y="191329"/>
            <a:ext cx="1848487" cy="573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阿里巴巴普惠体 2.0 35 Thin" panose="00020600040101010101" pitchFamily="18" charset="-122"/>
                <a:cs typeface="Times New Roman" panose="02020603050405020304" pitchFamily="18" charset="0"/>
              </a:rPr>
              <a:t>2025.4.12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阿里巴巴普惠体 2.0 35 Thin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27" name="爱设计-14"/>
          <p:cNvSpPr/>
          <p:nvPr/>
        </p:nvSpPr>
        <p:spPr>
          <a:xfrm rot="1452482">
            <a:off x="8447582" y="605741"/>
            <a:ext cx="437056" cy="437056"/>
          </a:xfrm>
          <a:custGeom>
            <a:avLst/>
            <a:gdLst>
              <a:gd name="connsiteX0" fmla="*/ 450726 w 912016"/>
              <a:gd name="connsiteY0" fmla="*/ 0 h 912016"/>
              <a:gd name="connsiteX1" fmla="*/ 461291 w 912016"/>
              <a:gd name="connsiteY1" fmla="*/ 0 h 912016"/>
              <a:gd name="connsiteX2" fmla="*/ 459805 w 912016"/>
              <a:gd name="connsiteY2" fmla="*/ 14741 h 912016"/>
              <a:gd name="connsiteX3" fmla="*/ 896176 w 912016"/>
              <a:gd name="connsiteY3" fmla="*/ 451112 h 912016"/>
              <a:gd name="connsiteX4" fmla="*/ 912016 w 912016"/>
              <a:gd name="connsiteY4" fmla="*/ 449515 h 912016"/>
              <a:gd name="connsiteX5" fmla="*/ 912016 w 912016"/>
              <a:gd name="connsiteY5" fmla="*/ 462502 h 912016"/>
              <a:gd name="connsiteX6" fmla="*/ 896176 w 912016"/>
              <a:gd name="connsiteY6" fmla="*/ 460905 h 912016"/>
              <a:gd name="connsiteX7" fmla="*/ 459805 w 912016"/>
              <a:gd name="connsiteY7" fmla="*/ 897276 h 912016"/>
              <a:gd name="connsiteX8" fmla="*/ 461291 w 912016"/>
              <a:gd name="connsiteY8" fmla="*/ 912016 h 912016"/>
              <a:gd name="connsiteX9" fmla="*/ 450726 w 912016"/>
              <a:gd name="connsiteY9" fmla="*/ 912016 h 912016"/>
              <a:gd name="connsiteX10" fmla="*/ 452212 w 912016"/>
              <a:gd name="connsiteY10" fmla="*/ 897276 h 912016"/>
              <a:gd name="connsiteX11" fmla="*/ 15841 w 912016"/>
              <a:gd name="connsiteY11" fmla="*/ 460905 h 912016"/>
              <a:gd name="connsiteX12" fmla="*/ 0 w 912016"/>
              <a:gd name="connsiteY12" fmla="*/ 462502 h 912016"/>
              <a:gd name="connsiteX13" fmla="*/ 0 w 912016"/>
              <a:gd name="connsiteY13" fmla="*/ 449515 h 912016"/>
              <a:gd name="connsiteX14" fmla="*/ 15841 w 912016"/>
              <a:gd name="connsiteY14" fmla="*/ 451112 h 912016"/>
              <a:gd name="connsiteX15" fmla="*/ 452212 w 912016"/>
              <a:gd name="connsiteY15" fmla="*/ 14741 h 9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016" h="912016">
                <a:moveTo>
                  <a:pt x="450726" y="0"/>
                </a:moveTo>
                <a:lnTo>
                  <a:pt x="461291" y="0"/>
                </a:lnTo>
                <a:lnTo>
                  <a:pt x="459805" y="14741"/>
                </a:lnTo>
                <a:cubicBezTo>
                  <a:pt x="459805" y="255742"/>
                  <a:pt x="655175" y="451112"/>
                  <a:pt x="896176" y="451112"/>
                </a:cubicBezTo>
                <a:lnTo>
                  <a:pt x="912016" y="449515"/>
                </a:lnTo>
                <a:lnTo>
                  <a:pt x="912016" y="462502"/>
                </a:lnTo>
                <a:lnTo>
                  <a:pt x="896176" y="460905"/>
                </a:lnTo>
                <a:cubicBezTo>
                  <a:pt x="655175" y="460905"/>
                  <a:pt x="459805" y="656275"/>
                  <a:pt x="459805" y="897276"/>
                </a:cubicBezTo>
                <a:lnTo>
                  <a:pt x="461291" y="912016"/>
                </a:lnTo>
                <a:lnTo>
                  <a:pt x="450726" y="912016"/>
                </a:lnTo>
                <a:lnTo>
                  <a:pt x="452212" y="897276"/>
                </a:lnTo>
                <a:cubicBezTo>
                  <a:pt x="452212" y="656275"/>
                  <a:pt x="256842" y="460905"/>
                  <a:pt x="15841" y="460905"/>
                </a:cubicBezTo>
                <a:lnTo>
                  <a:pt x="0" y="462502"/>
                </a:lnTo>
                <a:lnTo>
                  <a:pt x="0" y="449515"/>
                </a:lnTo>
                <a:lnTo>
                  <a:pt x="15841" y="451112"/>
                </a:lnTo>
                <a:cubicBezTo>
                  <a:pt x="256842" y="451112"/>
                  <a:pt x="452212" y="255742"/>
                  <a:pt x="452212" y="14741"/>
                </a:cubicBez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爱设计-15"/>
          <p:cNvSpPr/>
          <p:nvPr/>
        </p:nvSpPr>
        <p:spPr>
          <a:xfrm rot="1452482">
            <a:off x="8876715" y="572491"/>
            <a:ext cx="172530" cy="172530"/>
          </a:xfrm>
          <a:custGeom>
            <a:avLst/>
            <a:gdLst>
              <a:gd name="connsiteX0" fmla="*/ 450726 w 912016"/>
              <a:gd name="connsiteY0" fmla="*/ 0 h 912016"/>
              <a:gd name="connsiteX1" fmla="*/ 461291 w 912016"/>
              <a:gd name="connsiteY1" fmla="*/ 0 h 912016"/>
              <a:gd name="connsiteX2" fmla="*/ 459805 w 912016"/>
              <a:gd name="connsiteY2" fmla="*/ 14741 h 912016"/>
              <a:gd name="connsiteX3" fmla="*/ 896176 w 912016"/>
              <a:gd name="connsiteY3" fmla="*/ 451112 h 912016"/>
              <a:gd name="connsiteX4" fmla="*/ 912016 w 912016"/>
              <a:gd name="connsiteY4" fmla="*/ 449515 h 912016"/>
              <a:gd name="connsiteX5" fmla="*/ 912016 w 912016"/>
              <a:gd name="connsiteY5" fmla="*/ 462502 h 912016"/>
              <a:gd name="connsiteX6" fmla="*/ 896176 w 912016"/>
              <a:gd name="connsiteY6" fmla="*/ 460905 h 912016"/>
              <a:gd name="connsiteX7" fmla="*/ 459805 w 912016"/>
              <a:gd name="connsiteY7" fmla="*/ 897276 h 912016"/>
              <a:gd name="connsiteX8" fmla="*/ 461291 w 912016"/>
              <a:gd name="connsiteY8" fmla="*/ 912016 h 912016"/>
              <a:gd name="connsiteX9" fmla="*/ 450726 w 912016"/>
              <a:gd name="connsiteY9" fmla="*/ 912016 h 912016"/>
              <a:gd name="connsiteX10" fmla="*/ 452212 w 912016"/>
              <a:gd name="connsiteY10" fmla="*/ 897276 h 912016"/>
              <a:gd name="connsiteX11" fmla="*/ 15841 w 912016"/>
              <a:gd name="connsiteY11" fmla="*/ 460905 h 912016"/>
              <a:gd name="connsiteX12" fmla="*/ 0 w 912016"/>
              <a:gd name="connsiteY12" fmla="*/ 462502 h 912016"/>
              <a:gd name="connsiteX13" fmla="*/ 0 w 912016"/>
              <a:gd name="connsiteY13" fmla="*/ 449515 h 912016"/>
              <a:gd name="connsiteX14" fmla="*/ 15841 w 912016"/>
              <a:gd name="connsiteY14" fmla="*/ 451112 h 912016"/>
              <a:gd name="connsiteX15" fmla="*/ 452212 w 912016"/>
              <a:gd name="connsiteY15" fmla="*/ 14741 h 91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2016" h="912016">
                <a:moveTo>
                  <a:pt x="450726" y="0"/>
                </a:moveTo>
                <a:lnTo>
                  <a:pt x="461291" y="0"/>
                </a:lnTo>
                <a:lnTo>
                  <a:pt x="459805" y="14741"/>
                </a:lnTo>
                <a:cubicBezTo>
                  <a:pt x="459805" y="255742"/>
                  <a:pt x="655175" y="451112"/>
                  <a:pt x="896176" y="451112"/>
                </a:cubicBezTo>
                <a:lnTo>
                  <a:pt x="912016" y="449515"/>
                </a:lnTo>
                <a:lnTo>
                  <a:pt x="912016" y="462502"/>
                </a:lnTo>
                <a:lnTo>
                  <a:pt x="896176" y="460905"/>
                </a:lnTo>
                <a:cubicBezTo>
                  <a:pt x="655175" y="460905"/>
                  <a:pt x="459805" y="656275"/>
                  <a:pt x="459805" y="897276"/>
                </a:cubicBezTo>
                <a:lnTo>
                  <a:pt x="461291" y="912016"/>
                </a:lnTo>
                <a:lnTo>
                  <a:pt x="450726" y="912016"/>
                </a:lnTo>
                <a:lnTo>
                  <a:pt x="452212" y="897276"/>
                </a:lnTo>
                <a:cubicBezTo>
                  <a:pt x="452212" y="656275"/>
                  <a:pt x="256842" y="460905"/>
                  <a:pt x="15841" y="460905"/>
                </a:cubicBezTo>
                <a:lnTo>
                  <a:pt x="0" y="462502"/>
                </a:lnTo>
                <a:lnTo>
                  <a:pt x="0" y="449515"/>
                </a:lnTo>
                <a:lnTo>
                  <a:pt x="15841" y="451112"/>
                </a:lnTo>
                <a:cubicBezTo>
                  <a:pt x="256842" y="451112"/>
                  <a:pt x="452212" y="255742"/>
                  <a:pt x="452212" y="14741"/>
                </a:cubicBezTo>
                <a:close/>
              </a:path>
            </a:pathLst>
          </a:custGeom>
          <a:noFill/>
          <a:ln w="63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爱设计-11"/>
          <p:cNvSpPr/>
          <p:nvPr/>
        </p:nvSpPr>
        <p:spPr>
          <a:xfrm>
            <a:off x="3814810" y="1045217"/>
            <a:ext cx="4562380" cy="1851793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经验</a:t>
            </a:r>
            <a:r>
              <a:rPr kumimoji="0" lang="zh-CN" alt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分享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1965" y="153035"/>
            <a:ext cx="11526520" cy="1407795"/>
            <a:chOff x="759" y="241"/>
            <a:chExt cx="18152" cy="2217"/>
          </a:xfrm>
        </p:grpSpPr>
        <p:grpSp>
          <p:nvGrpSpPr>
            <p:cNvPr id="6" name="组合 5"/>
            <p:cNvGrpSpPr/>
            <p:nvPr/>
          </p:nvGrpSpPr>
          <p:grpSpPr>
            <a:xfrm>
              <a:off x="16524" y="241"/>
              <a:ext cx="2387" cy="2217"/>
              <a:chOff x="9645394" y="1428746"/>
              <a:chExt cx="476250" cy="377952"/>
            </a:xfrm>
            <a:solidFill>
              <a:schemeClr val="tx1">
                <a:lumMod val="50000"/>
                <a:lumOff val="50000"/>
                <a:alpha val="50000"/>
              </a:schemeClr>
            </a:solidFill>
          </p:grpSpPr>
          <p:sp>
            <p:nvSpPr>
              <p:cNvPr id="7" name="任意多边形: 形状 6"/>
              <p:cNvSpPr/>
              <p:nvPr/>
            </p:nvSpPr>
            <p:spPr>
              <a:xfrm>
                <a:off x="9645394" y="1428746"/>
                <a:ext cx="190500" cy="377952"/>
              </a:xfrm>
              <a:custGeom>
                <a:avLst/>
                <a:gdLst>
                  <a:gd name="connsiteX0" fmla="*/ 0 w 190500"/>
                  <a:gd name="connsiteY0" fmla="*/ 0 h 377952"/>
                  <a:gd name="connsiteX1" fmla="*/ 0 w 190500"/>
                  <a:gd name="connsiteY1" fmla="*/ 190500 h 377952"/>
                  <a:gd name="connsiteX2" fmla="*/ 108680 w 190500"/>
                  <a:gd name="connsiteY2" fmla="*/ 190500 h 377952"/>
                  <a:gd name="connsiteX3" fmla="*/ 0 w 190500"/>
                  <a:gd name="connsiteY3" fmla="*/ 296228 h 377952"/>
                  <a:gd name="connsiteX4" fmla="*/ 0 w 190500"/>
                  <a:gd name="connsiteY4" fmla="*/ 377952 h 377952"/>
                  <a:gd name="connsiteX5" fmla="*/ 190500 w 190500"/>
                  <a:gd name="connsiteY5" fmla="*/ 190500 h 377952"/>
                  <a:gd name="connsiteX6" fmla="*/ 190500 w 190500"/>
                  <a:gd name="connsiteY6" fmla="*/ 190500 h 377952"/>
                  <a:gd name="connsiteX7" fmla="*/ 190500 w 190500"/>
                  <a:gd name="connsiteY7" fmla="*/ 0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0" y="0"/>
                    </a:moveTo>
                    <a:lnTo>
                      <a:pt x="0" y="190500"/>
                    </a:lnTo>
                    <a:lnTo>
                      <a:pt x="108680" y="190500"/>
                    </a:lnTo>
                    <a:cubicBezTo>
                      <a:pt x="107031" y="249344"/>
                      <a:pt x="58867" y="296199"/>
                      <a:pt x="0" y="296228"/>
                    </a:cubicBezTo>
                    <a:lnTo>
                      <a:pt x="0" y="377952"/>
                    </a:lnTo>
                    <a:cubicBezTo>
                      <a:pt x="104031" y="377965"/>
                      <a:pt x="188835" y="294518"/>
                      <a:pt x="190500" y="190500"/>
                    </a:cubicBezTo>
                    <a:lnTo>
                      <a:pt x="190500" y="190500"/>
                    </a:lnTo>
                    <a:lnTo>
                      <a:pt x="190500" y="0"/>
                    </a:lnTo>
                    <a:close/>
                  </a:path>
                </a:pathLst>
              </a:custGeom>
              <a:grpFill/>
              <a:ln w="605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L"/>
                  <a:cs typeface="+mn-cs"/>
                </a:endParaRPr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9931144" y="1428746"/>
                <a:ext cx="190500" cy="377952"/>
              </a:xfrm>
              <a:custGeom>
                <a:avLst/>
                <a:gdLst>
                  <a:gd name="connsiteX0" fmla="*/ 0 w 190500"/>
                  <a:gd name="connsiteY0" fmla="*/ 0 h 377952"/>
                  <a:gd name="connsiteX1" fmla="*/ 0 w 190500"/>
                  <a:gd name="connsiteY1" fmla="*/ 190500 h 377952"/>
                  <a:gd name="connsiteX2" fmla="*/ 108680 w 190500"/>
                  <a:gd name="connsiteY2" fmla="*/ 190500 h 377952"/>
                  <a:gd name="connsiteX3" fmla="*/ 0 w 190500"/>
                  <a:gd name="connsiteY3" fmla="*/ 296228 h 377952"/>
                  <a:gd name="connsiteX4" fmla="*/ 0 w 190500"/>
                  <a:gd name="connsiteY4" fmla="*/ 377952 h 377952"/>
                  <a:gd name="connsiteX5" fmla="*/ 190500 w 190500"/>
                  <a:gd name="connsiteY5" fmla="*/ 190500 h 377952"/>
                  <a:gd name="connsiteX6" fmla="*/ 190500 w 190500"/>
                  <a:gd name="connsiteY6" fmla="*/ 190500 h 377952"/>
                  <a:gd name="connsiteX7" fmla="*/ 190500 w 190500"/>
                  <a:gd name="connsiteY7" fmla="*/ 0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0" y="0"/>
                    </a:moveTo>
                    <a:lnTo>
                      <a:pt x="0" y="190500"/>
                    </a:lnTo>
                    <a:lnTo>
                      <a:pt x="108680" y="190500"/>
                    </a:lnTo>
                    <a:cubicBezTo>
                      <a:pt x="107031" y="249344"/>
                      <a:pt x="58867" y="296199"/>
                      <a:pt x="0" y="296228"/>
                    </a:cubicBezTo>
                    <a:lnTo>
                      <a:pt x="0" y="377952"/>
                    </a:lnTo>
                    <a:cubicBezTo>
                      <a:pt x="104031" y="377965"/>
                      <a:pt x="188835" y="294518"/>
                      <a:pt x="190500" y="190500"/>
                    </a:cubicBezTo>
                    <a:lnTo>
                      <a:pt x="190500" y="190500"/>
                    </a:lnTo>
                    <a:lnTo>
                      <a:pt x="190500" y="0"/>
                    </a:lnTo>
                    <a:close/>
                  </a:path>
                </a:pathLst>
              </a:custGeom>
              <a:grpFill/>
              <a:ln w="605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L"/>
                  <a:cs typeface="+mn-cs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59" y="753"/>
              <a:ext cx="811" cy="714"/>
              <a:chOff x="669751" y="1141137"/>
              <a:chExt cx="476250" cy="377952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955501" y="1141137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ln w="25400"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L"/>
                  <a:cs typeface="+mn-cs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669751" y="1141137"/>
                <a:ext cx="190500" cy="377952"/>
              </a:xfrm>
              <a:custGeom>
                <a:avLst/>
                <a:gdLst>
                  <a:gd name="connsiteX0" fmla="*/ 190500 w 190500"/>
                  <a:gd name="connsiteY0" fmla="*/ 377952 h 377952"/>
                  <a:gd name="connsiteX1" fmla="*/ 190500 w 190500"/>
                  <a:gd name="connsiteY1" fmla="*/ 187452 h 377952"/>
                  <a:gd name="connsiteX2" fmla="*/ 81820 w 190500"/>
                  <a:gd name="connsiteY2" fmla="*/ 187452 h 377952"/>
                  <a:gd name="connsiteX3" fmla="*/ 190500 w 190500"/>
                  <a:gd name="connsiteY3" fmla="*/ 81725 h 377952"/>
                  <a:gd name="connsiteX4" fmla="*/ 190500 w 190500"/>
                  <a:gd name="connsiteY4" fmla="*/ 0 h 377952"/>
                  <a:gd name="connsiteX5" fmla="*/ 0 w 190500"/>
                  <a:gd name="connsiteY5" fmla="*/ 187452 h 377952"/>
                  <a:gd name="connsiteX6" fmla="*/ 0 w 190500"/>
                  <a:gd name="connsiteY6" fmla="*/ 187452 h 377952"/>
                  <a:gd name="connsiteX7" fmla="*/ 0 w 190500"/>
                  <a:gd name="connsiteY7" fmla="*/ 377952 h 37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500" h="377952">
                    <a:moveTo>
                      <a:pt x="190500" y="377952"/>
                    </a:moveTo>
                    <a:lnTo>
                      <a:pt x="190500" y="187452"/>
                    </a:lnTo>
                    <a:lnTo>
                      <a:pt x="81820" y="187452"/>
                    </a:lnTo>
                    <a:cubicBezTo>
                      <a:pt x="83469" y="128608"/>
                      <a:pt x="131633" y="81753"/>
                      <a:pt x="190500" y="81725"/>
                    </a:cubicBezTo>
                    <a:lnTo>
                      <a:pt x="190500" y="0"/>
                    </a:lnTo>
                    <a:cubicBezTo>
                      <a:pt x="86469" y="-13"/>
                      <a:pt x="1665" y="83434"/>
                      <a:pt x="0" y="187452"/>
                    </a:cubicBezTo>
                    <a:lnTo>
                      <a:pt x="0" y="187452"/>
                    </a:lnTo>
                    <a:lnTo>
                      <a:pt x="0" y="377952"/>
                    </a:lnTo>
                    <a:close/>
                  </a:path>
                </a:pathLst>
              </a:custGeom>
              <a:ln w="25400"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L"/>
                  <a:cs typeface="+mn-cs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1500368" y="1485311"/>
            <a:ext cx="722241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marR="0" lvl="0" indent="-45720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获奖等级：国家级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二等奖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获奖时间：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2023.9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队内职务：队长（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号位）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 descr="国赛获奖证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228205" y="1939290"/>
            <a:ext cx="3857625" cy="5385435"/>
          </a:xfrm>
          <a:prstGeom prst="rect">
            <a:avLst/>
          </a:prstGeom>
          <a:effectLst>
            <a:softEdge rad="2413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286609"/>
            <a:ext cx="12192000" cy="4284781"/>
            <a:chOff x="0" y="1199862"/>
            <a:chExt cx="12192000" cy="3242187"/>
          </a:xfrm>
        </p:grpSpPr>
        <p:sp>
          <p:nvSpPr>
            <p:cNvPr id="6" name="矩形 5"/>
            <p:cNvSpPr/>
            <p:nvPr/>
          </p:nvSpPr>
          <p:spPr>
            <a:xfrm>
              <a:off x="0" y="1199862"/>
              <a:ext cx="12192000" cy="32421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493" y="1568218"/>
              <a:ext cx="11253767" cy="2584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2023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“高教社”杯全国大学生数学建模竞赛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B</a:t>
              </a:r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题：多波束测线问题</a:t>
              </a:r>
              <a:endPara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基于解析几何的多波束测量模型</a:t>
              </a:r>
              <a:endPara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</a:rPr>
                <a:t>时间：</a:t>
              </a:r>
              <a:r>
                <a:rPr lang="en-US" altLang="zh-CN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2023</a:t>
              </a:r>
              <a:r>
                <a:rPr lang="zh-CN" altLang="en-US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7</a:t>
              </a:r>
              <a:r>
                <a:rPr lang="zh-CN" altLang="en-US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日</a:t>
              </a:r>
              <a:r>
                <a:rPr lang="en-US" altLang="zh-CN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-10</a:t>
              </a:r>
              <a:r>
                <a:rPr lang="zh-CN" altLang="en-US" sz="3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日</a:t>
              </a:r>
              <a:endPara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85137" y="266632"/>
            <a:ext cx="366691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noProof="0" dirty="0">
                <a:latin typeface="黑体" panose="02010609060101010101" pitchFamily="49" charset="-122"/>
                <a:ea typeface="黑体" panose="02010609060101010101" pitchFamily="49" charset="-122"/>
              </a:rPr>
              <a:t>团队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成员及分工：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20850" y="1903095"/>
          <a:ext cx="8663305" cy="33528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37615"/>
                <a:gridCol w="1315085"/>
                <a:gridCol w="6110605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团队</a:t>
                      </a:r>
                      <a:endParaRPr lang="zh-CN" altLang="en-US" sz="28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姓名</a:t>
                      </a:r>
                      <a:endParaRPr lang="zh-CN" altLang="en-US" sz="28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队内主要工作</a:t>
                      </a:r>
                      <a:endParaRPr lang="zh-CN" altLang="en-US" sz="28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队长</a:t>
                      </a:r>
                      <a:endParaRPr kumimoji="0" lang="zh-CN" altLang="en-US" sz="2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赵子钦</a:t>
                      </a:r>
                      <a:endParaRPr kumimoji="0" lang="zh-CN" altLang="en-US" sz="2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解析题目、</a:t>
                      </a:r>
                      <a:r>
                        <a:rPr lang="zh-CN" altLang="en-US" sz="2800" b="1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文献查找、</a:t>
                      </a:r>
                      <a:endParaRPr lang="zh-CN" altLang="en-US" sz="2800" b="1" dirty="0">
                        <a:ln>
                          <a:noFill/>
                        </a:ln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sym typeface="+mn-e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提取模型、</a:t>
                      </a:r>
                      <a:r>
                        <a:rPr kumimoji="0" lang="zh-CN" altLang="en-US" sz="28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论文写作（主要文字部分）</a:t>
                      </a:r>
                      <a:endParaRPr kumimoji="0" lang="zh-CN" altLang="en-US" sz="28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队员</a:t>
                      </a:r>
                      <a:endParaRPr kumimoji="0" lang="zh-CN" altLang="en-US" sz="28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kumimoji="0" lang="en-US" altLang="zh-CN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号</a:t>
                      </a:r>
                      <a:endParaRPr kumimoji="0" lang="zh-CN" altLang="en-US" sz="2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韩泽晟</a:t>
                      </a:r>
                      <a:endParaRPr kumimoji="0" lang="zh-CN" altLang="en-US" sz="2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zh-CN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提取模型、文献查找、</a:t>
                      </a:r>
                      <a:endParaRPr kumimoji="0" lang="zh-CN" altLang="zh-CN" sz="2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kumimoji="0" lang="zh-CN" altLang="zh-CN" sz="2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绘制图表、论文写作（公式）</a:t>
                      </a:r>
                      <a:endParaRPr lang="zh-CN" altLang="en-US" sz="28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队员</a:t>
                      </a:r>
                      <a:endParaRPr kumimoji="0" lang="zh-CN" altLang="en-US" sz="28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kumimoji="0" lang="en-US" altLang="zh-CN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号</a:t>
                      </a:r>
                      <a:endParaRPr kumimoji="0" lang="zh-CN" altLang="en-US" sz="2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魏瑶</a:t>
                      </a:r>
                      <a:endParaRPr kumimoji="0" lang="zh-CN" altLang="en-US" sz="2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  </a:t>
                      </a:r>
                      <a:r>
                        <a:rPr lang="zh-CN" altLang="en-US" sz="280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数据处理、</a:t>
                      </a:r>
                      <a:r>
                        <a:rPr lang="zh-CN" altLang="zh-CN" sz="28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算法选取</a:t>
                      </a:r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</a:t>
                      </a:r>
                      <a:endParaRPr kumimoji="0" lang="zh-CN" altLang="en-US" sz="2800" b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80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算法编程、</a:t>
                      </a:r>
                      <a:r>
                        <a:rPr kumimoji="0" lang="zh-CN" altLang="en-US" sz="28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绘制图表</a:t>
                      </a:r>
                      <a:endParaRPr kumimoji="0" lang="zh-CN" altLang="en-US" sz="2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4800" y="164342"/>
            <a:ext cx="658998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解析题目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简化题目背景：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029450" y="1323975"/>
            <a:ext cx="4545330" cy="2519680"/>
            <a:chOff x="11070" y="2085"/>
            <a:chExt cx="7158" cy="3968"/>
          </a:xfrm>
        </p:grpSpPr>
        <p:sp>
          <p:nvSpPr>
            <p:cNvPr id="8" name="文本框 7"/>
            <p:cNvSpPr txBox="1"/>
            <p:nvPr/>
          </p:nvSpPr>
          <p:spPr>
            <a:xfrm>
              <a:off x="12528" y="2085"/>
              <a:ext cx="5700" cy="396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我简化后的题目背景：</a:t>
              </a:r>
              <a:endPara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多波束测深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原理：声波的反射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特点：测量范围为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条带状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箭头: 右 10"/>
            <p:cNvSpPr/>
            <p:nvPr/>
          </p:nvSpPr>
          <p:spPr>
            <a:xfrm>
              <a:off x="11070" y="3433"/>
              <a:ext cx="1247" cy="6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84835" y="4349115"/>
            <a:ext cx="10765155" cy="2245360"/>
            <a:chOff x="921" y="6849"/>
            <a:chExt cx="16953" cy="3536"/>
          </a:xfrm>
        </p:grpSpPr>
        <p:sp>
          <p:nvSpPr>
            <p:cNvPr id="16" name="箭头: 右 15"/>
            <p:cNvSpPr/>
            <p:nvPr/>
          </p:nvSpPr>
          <p:spPr>
            <a:xfrm>
              <a:off x="921" y="8127"/>
              <a:ext cx="1247" cy="61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86" y="6849"/>
              <a:ext cx="14388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我提取到的关键信息：</a:t>
              </a:r>
              <a:endPara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覆盖宽度（与换能器开角和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水深有关）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相邻条带间重叠率（与相邻测线间距和覆盖宽度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有关）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需综合考虑实际海底地形变化（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最优）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0050" y="862330"/>
            <a:ext cx="6494780" cy="3230880"/>
            <a:chOff x="630" y="1358"/>
            <a:chExt cx="10228" cy="5088"/>
          </a:xfrm>
        </p:grpSpPr>
        <p:grpSp>
          <p:nvGrpSpPr>
            <p:cNvPr id="10" name="组合 9"/>
            <p:cNvGrpSpPr/>
            <p:nvPr/>
          </p:nvGrpSpPr>
          <p:grpSpPr>
            <a:xfrm>
              <a:off x="630" y="1358"/>
              <a:ext cx="10228" cy="5089"/>
              <a:chOff x="630" y="1358"/>
              <a:chExt cx="10228" cy="508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30" y="1358"/>
                <a:ext cx="10228" cy="1639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" y="2997"/>
                <a:ext cx="10228" cy="3451"/>
              </a:xfrm>
              <a:prstGeom prst="rect">
                <a:avLst/>
              </a:prstGeom>
            </p:spPr>
          </p:pic>
        </p:grpSp>
        <p:cxnSp>
          <p:nvCxnSpPr>
            <p:cNvPr id="4" name="直接连接符 3"/>
            <p:cNvCxnSpPr/>
            <p:nvPr/>
          </p:nvCxnSpPr>
          <p:spPr>
            <a:xfrm flipV="1">
              <a:off x="1151" y="2182"/>
              <a:ext cx="7468" cy="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215" y="3532"/>
              <a:ext cx="125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151" y="4122"/>
              <a:ext cx="236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530" y="5325"/>
              <a:ext cx="2627" cy="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47484" y="206477"/>
            <a:ext cx="120445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问题一：已知海底坡面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坡度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，建立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覆盖宽度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重叠率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间的关系；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已知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换能器开角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，海域中心点海水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深度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，带入具体坡度，计算具体位置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指标值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1500" y="1478280"/>
            <a:ext cx="10241915" cy="1836420"/>
            <a:chOff x="900" y="2328"/>
            <a:chExt cx="16129" cy="2892"/>
          </a:xfrm>
        </p:grpSpPr>
        <p:sp>
          <p:nvSpPr>
            <p:cNvPr id="30" name="矩形 29"/>
            <p:cNvSpPr/>
            <p:nvPr/>
          </p:nvSpPr>
          <p:spPr>
            <a:xfrm>
              <a:off x="14697" y="3275"/>
              <a:ext cx="2332" cy="7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查找文献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00" y="2328"/>
              <a:ext cx="13513" cy="233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" y="4658"/>
              <a:ext cx="13513" cy="563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745490" y="4006215"/>
            <a:ext cx="9949815" cy="15684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陌生词汇：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换能器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查找资料：换能器工作原理，影响换能器工作的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因素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7484" y="206477"/>
            <a:ext cx="1204451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问题一：已知海底坡面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坡度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，建立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覆盖宽度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重叠率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间的关系；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已知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换能器开角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，海域中心点海水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深度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，带入具体坡度，计算具体位置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指标值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sp>
        <p:nvSpPr>
          <p:cNvPr id="25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731760" y="1563370"/>
            <a:ext cx="4157345" cy="3703955"/>
            <a:chOff x="12176" y="2462"/>
            <a:chExt cx="6547" cy="5833"/>
          </a:xfrm>
        </p:grpSpPr>
        <p:sp>
          <p:nvSpPr>
            <p:cNvPr id="6" name="箭头: 右 5"/>
            <p:cNvSpPr/>
            <p:nvPr/>
          </p:nvSpPr>
          <p:spPr>
            <a:xfrm rot="5400000">
              <a:off x="14918" y="4406"/>
              <a:ext cx="812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4" name="箭头: 右 3"/>
            <p:cNvSpPr/>
            <p:nvPr/>
          </p:nvSpPr>
          <p:spPr>
            <a:xfrm rot="5400000">
              <a:off x="14918" y="5996"/>
              <a:ext cx="812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2176" y="2462"/>
              <a:ext cx="6547" cy="5833"/>
              <a:chOff x="12176" y="2462"/>
              <a:chExt cx="6547" cy="583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2176" y="3445"/>
                <a:ext cx="6547" cy="485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平面角度长度关系  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平面解析几何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3200" noProof="0" dirty="0">
                  <a:ln>
                    <a:noFill/>
                  </a:ln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noProof="0" dirty="0">
                    <a:ln>
                      <a:noFill/>
                    </a:ln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建立平面直角坐标系列式计算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3983" y="2462"/>
                <a:ext cx="2332" cy="70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提取模型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-1905" y="1415415"/>
            <a:ext cx="7435215" cy="4840605"/>
            <a:chOff x="-3" y="2229"/>
            <a:chExt cx="11709" cy="762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42" y="2229"/>
              <a:ext cx="5364" cy="7623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2230"/>
              <a:ext cx="6350" cy="76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60" y="206375"/>
            <a:ext cx="1204468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问题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：考虑矩形待测海域，夹角已知，求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覆盖宽度；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已知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换能器开角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，海域中心点海水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深度</a:t>
            </a: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，带入具体坡度，计算具体位置指标值 </a:t>
            </a:r>
            <a:r>
              <a:rPr lang="en-US" altLang="zh-CN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L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L"/>
                <a:cs typeface="+mn-cs"/>
              </a:rPr>
              <a:t>            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L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94970" y="1028065"/>
            <a:ext cx="2835910" cy="4942205"/>
            <a:chOff x="622" y="1619"/>
            <a:chExt cx="4466" cy="7783"/>
          </a:xfrm>
        </p:grpSpPr>
        <p:sp>
          <p:nvSpPr>
            <p:cNvPr id="24" name="文本框 23"/>
            <p:cNvSpPr txBox="1"/>
            <p:nvPr/>
          </p:nvSpPr>
          <p:spPr>
            <a:xfrm>
              <a:off x="622" y="5566"/>
              <a:ext cx="370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与问题一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区别：二维</a:t>
              </a:r>
              <a:r>
                <a: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&amp;</a:t>
              </a:r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三维</a:t>
              </a:r>
              <a:endPara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箭头: 右 17"/>
            <p:cNvSpPr/>
            <p:nvPr/>
          </p:nvSpPr>
          <p:spPr>
            <a:xfrm rot="5400000">
              <a:off x="1908" y="4752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22" y="2649"/>
              <a:ext cx="446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与问题一问法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相似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考虑如何转化为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问题一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2" y="8096"/>
              <a:ext cx="3343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建立空间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直角坐标系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238" y="1619"/>
              <a:ext cx="2363" cy="70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解析题目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箭头: 右 17"/>
            <p:cNvSpPr/>
            <p:nvPr/>
          </p:nvSpPr>
          <p:spPr>
            <a:xfrm rot="5400000">
              <a:off x="1813" y="7470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47035" y="1054100"/>
            <a:ext cx="4828540" cy="4697730"/>
            <a:chOff x="4641" y="1660"/>
            <a:chExt cx="7604" cy="7398"/>
          </a:xfrm>
        </p:grpSpPr>
        <p:sp>
          <p:nvSpPr>
            <p:cNvPr id="9" name="文本框 8"/>
            <p:cNvSpPr txBox="1"/>
            <p:nvPr/>
          </p:nvSpPr>
          <p:spPr>
            <a:xfrm>
              <a:off x="5181" y="2798"/>
              <a:ext cx="706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利用已知，向海底坡面投影，求得对应点坐标，求得海水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深度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箭头: 右 18"/>
            <p:cNvSpPr/>
            <p:nvPr/>
          </p:nvSpPr>
          <p:spPr>
            <a:xfrm>
              <a:off x="4641" y="1773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81" y="5567"/>
              <a:ext cx="6275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利用平移与旋转坐标系公式</a:t>
              </a:r>
              <a:endPara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转化为问题一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求解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902" y="1660"/>
              <a:ext cx="4776" cy="66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提取模型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箭头: 右 17"/>
            <p:cNvSpPr/>
            <p:nvPr/>
          </p:nvSpPr>
          <p:spPr>
            <a:xfrm rot="5400000">
              <a:off x="7951" y="4751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4" name="箭头: 右 17"/>
            <p:cNvSpPr/>
            <p:nvPr/>
          </p:nvSpPr>
          <p:spPr>
            <a:xfrm rot="5400000">
              <a:off x="7951" y="7469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2" y="8334"/>
              <a:ext cx="5215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带入具体数值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计算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74000" y="972820"/>
            <a:ext cx="3761105" cy="5247640"/>
            <a:chOff x="12400" y="1532"/>
            <a:chExt cx="5923" cy="8264"/>
          </a:xfrm>
        </p:grpSpPr>
        <p:sp>
          <p:nvSpPr>
            <p:cNvPr id="7" name="矩形 6"/>
            <p:cNvSpPr/>
            <p:nvPr/>
          </p:nvSpPr>
          <p:spPr>
            <a:xfrm>
              <a:off x="14372" y="1532"/>
              <a:ext cx="2904" cy="1117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论文写作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099" y="2798"/>
              <a:ext cx="5225" cy="6998"/>
            </a:xfrm>
            <a:prstGeom prst="rect">
              <a:avLst/>
            </a:prstGeom>
          </p:spPr>
        </p:pic>
        <p:sp>
          <p:nvSpPr>
            <p:cNvPr id="8" name="箭头: 右 18"/>
            <p:cNvSpPr/>
            <p:nvPr/>
          </p:nvSpPr>
          <p:spPr>
            <a:xfrm>
              <a:off x="12400" y="1772"/>
              <a:ext cx="540" cy="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L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TABLE_ENDDRAG_ORIGIN_RECT" val="682*264"/>
  <p:tag name="TABLE_ENDDRAG_RECT" val="185*85*682*264"/>
</p:tagLst>
</file>

<file path=ppt/tags/tag2.xml><?xml version="1.0" encoding="utf-8"?>
<p:tagLst xmlns:p="http://schemas.openxmlformats.org/presentationml/2006/main">
  <p:tag name="commondata" val="eyJoZGlkIjoiYWZiZDM4YmM3OTA1NGQ3OTY3MmIzYmI2NTJiMzZlZjUifQ=="/>
</p:tagLst>
</file>

<file path=ppt/theme/theme1.xml><?xml version="1.0" encoding="utf-8"?>
<a:theme xmlns:a="http://schemas.openxmlformats.org/drawingml/2006/main" name="1_Office 主题​​">
  <a:themeElements>
    <a:clrScheme name="复古绿色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3C06"/>
      </a:accent1>
      <a:accent2>
        <a:srgbClr val="E6E2D6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复古绿色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03C06"/>
      </a:accent1>
      <a:accent2>
        <a:srgbClr val="E6E2D6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</Words>
  <Application>WPS 演示</Application>
  <PresentationFormat>宽屏</PresentationFormat>
  <Paragraphs>170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阿里巴巴普惠体 2.0 35 Thin</vt:lpstr>
      <vt:lpstr>黑体</vt:lpstr>
      <vt:lpstr>阿里巴巴普惠体 2.0 95 ExtraBold</vt:lpstr>
      <vt:lpstr>Times New Roman</vt:lpstr>
      <vt:lpstr>Arial</vt:lpstr>
      <vt:lpstr>微软雅黑</vt:lpstr>
      <vt:lpstr>阿里巴巴普惠体 2.0 45 Light</vt:lpstr>
      <vt:lpstr>OPPOSans L</vt:lpstr>
      <vt:lpstr>Segoe Print</vt:lpstr>
      <vt:lpstr>Arial Unicode MS</vt:lpstr>
      <vt:lpstr>等线</vt:lpstr>
      <vt:lpstr>OPPOSans L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宗 璐瑶</dc:creator>
  <cp:lastModifiedBy>WPS_1582202194</cp:lastModifiedBy>
  <cp:revision>67</cp:revision>
  <dcterms:created xsi:type="dcterms:W3CDTF">2023-09-15T14:35:00Z</dcterms:created>
  <dcterms:modified xsi:type="dcterms:W3CDTF">2025-04-08T02:40:31Z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B2D4B601BCEE49D09CD02D58254D4F7A_12</vt:lpwstr>
  </property>
  <property fmtid="{D5CDD505-2E9C-101B-9397-08002B2CF9AE}" pid="3" name="KSOProductBuildVer">
    <vt:lpwstr>2052-12.1.0.20305</vt:lpwstr>
  </property>
</Properties>
</file>